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6" r:id="rId4"/>
    <p:sldId id="267" r:id="rId5"/>
    <p:sldId id="259" r:id="rId6"/>
    <p:sldId id="264" r:id="rId7"/>
    <p:sldId id="265" r:id="rId8"/>
    <p:sldId id="256" r:id="rId9"/>
    <p:sldId id="273" r:id="rId10"/>
    <p:sldId id="276" r:id="rId11"/>
    <p:sldId id="270" r:id="rId12"/>
    <p:sldId id="271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11" autoAdjust="0"/>
    <p:restoredTop sz="67216" autoAdjust="0"/>
  </p:normalViewPr>
  <p:slideViewPr>
    <p:cSldViewPr snapToGrid="0" snapToObjects="1">
      <p:cViewPr>
        <p:scale>
          <a:sx n="75" d="100"/>
          <a:sy n="75" d="100"/>
        </p:scale>
        <p:origin x="-150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144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17B28C-0D22-4FB5-9624-8F4D87294374}" type="doc">
      <dgm:prSet loTypeId="urn:microsoft.com/office/officeart/2005/8/layout/cycle4#1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CA33104-09B4-44CB-91D9-46D79273CA8F}">
      <dgm:prSet phldrT="[Text]" custT="1"/>
      <dgm:spPr/>
      <dgm:t>
        <a:bodyPr/>
        <a:lstStyle/>
        <a:p>
          <a:r>
            <a:rPr lang="en-GB" sz="1400" dirty="0" smtClean="0"/>
            <a:t>University of Edinburgh</a:t>
          </a:r>
          <a:endParaRPr lang="en-GB" sz="1400" dirty="0"/>
        </a:p>
      </dgm:t>
    </dgm:pt>
    <dgm:pt modelId="{8F937FAE-64AB-4D0D-8BE3-020C78C6ADB2}" type="parTrans" cxnId="{3AE8E0FA-00F4-44A7-BF02-F311B0FF747A}">
      <dgm:prSet/>
      <dgm:spPr/>
      <dgm:t>
        <a:bodyPr/>
        <a:lstStyle/>
        <a:p>
          <a:endParaRPr lang="en-GB" sz="1400"/>
        </a:p>
      </dgm:t>
    </dgm:pt>
    <dgm:pt modelId="{02C39924-7046-4998-B223-0B36AE123767}" type="sibTrans" cxnId="{3AE8E0FA-00F4-44A7-BF02-F311B0FF747A}">
      <dgm:prSet/>
      <dgm:spPr/>
      <dgm:t>
        <a:bodyPr/>
        <a:lstStyle/>
        <a:p>
          <a:endParaRPr lang="en-GB" sz="1400"/>
        </a:p>
      </dgm:t>
    </dgm:pt>
    <dgm:pt modelId="{F9FCDF6C-98FC-4113-A227-F4CF2D241495}">
      <dgm:prSet phldrT="[Text]" custT="1"/>
      <dgm:spPr>
        <a:ln>
          <a:noFill/>
        </a:ln>
      </dgm:spPr>
      <dgm:t>
        <a:bodyPr/>
        <a:lstStyle/>
        <a:p>
          <a:r>
            <a:rPr lang="en-US" sz="1500" dirty="0" smtClean="0"/>
            <a:t>Dr Kristina Konstantoni</a:t>
          </a:r>
          <a:endParaRPr lang="en-GB" sz="1500" dirty="0"/>
        </a:p>
      </dgm:t>
    </dgm:pt>
    <dgm:pt modelId="{DD9706BA-C8A4-4A17-ADC4-14D2E6A7161B}" type="parTrans" cxnId="{BA9DE110-8857-42AB-B5F6-F27EB8797093}">
      <dgm:prSet/>
      <dgm:spPr/>
      <dgm:t>
        <a:bodyPr/>
        <a:lstStyle/>
        <a:p>
          <a:endParaRPr lang="en-GB" sz="1400"/>
        </a:p>
      </dgm:t>
    </dgm:pt>
    <dgm:pt modelId="{3C4D5227-06ED-4E73-8800-E0E43076029C}" type="sibTrans" cxnId="{BA9DE110-8857-42AB-B5F6-F27EB8797093}">
      <dgm:prSet/>
      <dgm:spPr/>
      <dgm:t>
        <a:bodyPr/>
        <a:lstStyle/>
        <a:p>
          <a:endParaRPr lang="en-GB" sz="1400"/>
        </a:p>
      </dgm:t>
    </dgm:pt>
    <dgm:pt modelId="{2C3F24C1-7376-477B-A86E-99F8D3A407AD}">
      <dgm:prSet phldrT="[Text]" custT="1"/>
      <dgm:spPr/>
      <dgm:t>
        <a:bodyPr/>
        <a:lstStyle/>
        <a:p>
          <a:r>
            <a:rPr lang="en-GB" sz="1400" dirty="0" smtClean="0"/>
            <a:t>Scottish Human Rights Commission</a:t>
          </a:r>
          <a:endParaRPr lang="en-GB" sz="1400" dirty="0"/>
        </a:p>
      </dgm:t>
    </dgm:pt>
    <dgm:pt modelId="{A8DDBDA8-1C00-4201-9CAB-72DB5E55E974}" type="parTrans" cxnId="{DC25016A-974E-4A5D-A610-EA3DCFA6A310}">
      <dgm:prSet/>
      <dgm:spPr/>
      <dgm:t>
        <a:bodyPr/>
        <a:lstStyle/>
        <a:p>
          <a:endParaRPr lang="en-GB" sz="1400"/>
        </a:p>
      </dgm:t>
    </dgm:pt>
    <dgm:pt modelId="{97206E0C-9B4B-4E1A-BE62-7EF5720DB457}" type="sibTrans" cxnId="{DC25016A-974E-4A5D-A610-EA3DCFA6A310}">
      <dgm:prSet/>
      <dgm:spPr/>
      <dgm:t>
        <a:bodyPr/>
        <a:lstStyle/>
        <a:p>
          <a:endParaRPr lang="en-GB" sz="1400"/>
        </a:p>
      </dgm:t>
    </dgm:pt>
    <dgm:pt modelId="{02CEA9D5-C0D8-45BA-AA70-B07A4FA12CA9}">
      <dgm:prSet phldrT="[Text]" custT="1"/>
      <dgm:spPr>
        <a:ln>
          <a:noFill/>
        </a:ln>
      </dgm:spPr>
      <dgm:t>
        <a:bodyPr/>
        <a:lstStyle/>
        <a:p>
          <a:r>
            <a:rPr lang="en-US" sz="1500" dirty="0" smtClean="0"/>
            <a:t>Dr Alison Hosie</a:t>
          </a:r>
          <a:endParaRPr lang="en-GB" sz="1500" dirty="0"/>
        </a:p>
      </dgm:t>
    </dgm:pt>
    <dgm:pt modelId="{517B3D72-629A-4615-86A3-B3FA383AD171}" type="parTrans" cxnId="{297287BE-9637-419D-AEFC-507229ED7F8E}">
      <dgm:prSet/>
      <dgm:spPr/>
      <dgm:t>
        <a:bodyPr/>
        <a:lstStyle/>
        <a:p>
          <a:endParaRPr lang="en-GB" sz="1400"/>
        </a:p>
      </dgm:t>
    </dgm:pt>
    <dgm:pt modelId="{1204013A-76B2-497E-8395-D489753558D5}" type="sibTrans" cxnId="{297287BE-9637-419D-AEFC-507229ED7F8E}">
      <dgm:prSet/>
      <dgm:spPr/>
      <dgm:t>
        <a:bodyPr/>
        <a:lstStyle/>
        <a:p>
          <a:endParaRPr lang="en-GB" sz="1400"/>
        </a:p>
      </dgm:t>
    </dgm:pt>
    <dgm:pt modelId="{186FC1FF-A765-4280-A716-9470FED202DB}">
      <dgm:prSet phldrT="[Text]" custT="1"/>
      <dgm:spPr/>
      <dgm:t>
        <a:bodyPr/>
        <a:lstStyle/>
        <a:p>
          <a:r>
            <a:rPr lang="en-GB" sz="1400" dirty="0" smtClean="0"/>
            <a:t>University of Strathclyde</a:t>
          </a:r>
          <a:endParaRPr lang="en-GB" sz="1400" dirty="0"/>
        </a:p>
      </dgm:t>
    </dgm:pt>
    <dgm:pt modelId="{73A47534-A344-42CD-B40A-DF97DF807E04}" type="parTrans" cxnId="{63615941-52E0-4C40-A05F-C0D932A1BBC8}">
      <dgm:prSet/>
      <dgm:spPr/>
      <dgm:t>
        <a:bodyPr/>
        <a:lstStyle/>
        <a:p>
          <a:endParaRPr lang="en-GB" sz="1400"/>
        </a:p>
      </dgm:t>
    </dgm:pt>
    <dgm:pt modelId="{3F3346E1-17FF-44A7-90C6-406519BFC8FA}" type="sibTrans" cxnId="{63615941-52E0-4C40-A05F-C0D932A1BBC8}">
      <dgm:prSet/>
      <dgm:spPr/>
      <dgm:t>
        <a:bodyPr/>
        <a:lstStyle/>
        <a:p>
          <a:endParaRPr lang="en-GB" sz="1400"/>
        </a:p>
      </dgm:t>
    </dgm:pt>
    <dgm:pt modelId="{2FC15D16-2EEA-418B-8CF8-5A2AFE68E605}">
      <dgm:prSet phldrT="[Text]" custT="1"/>
      <dgm:spPr>
        <a:noFill/>
        <a:ln>
          <a:noFill/>
        </a:ln>
      </dgm:spPr>
      <dgm:t>
        <a:bodyPr/>
        <a:lstStyle/>
        <a:p>
          <a:pPr algn="r"/>
          <a:r>
            <a:rPr lang="en-US" sz="1500" dirty="0" smtClean="0"/>
            <a:t>Prof Geri Smyth</a:t>
          </a:r>
          <a:endParaRPr lang="en-GB" sz="1500" dirty="0"/>
        </a:p>
      </dgm:t>
    </dgm:pt>
    <dgm:pt modelId="{A63D6D7E-0936-4F6B-AAEC-18BB484F3492}" type="parTrans" cxnId="{EA74409F-6624-434E-ACBC-290A46D09914}">
      <dgm:prSet/>
      <dgm:spPr/>
      <dgm:t>
        <a:bodyPr/>
        <a:lstStyle/>
        <a:p>
          <a:endParaRPr lang="en-GB" sz="1400"/>
        </a:p>
      </dgm:t>
    </dgm:pt>
    <dgm:pt modelId="{0D36434B-1418-4B4D-830A-0689ABBAAF6D}" type="sibTrans" cxnId="{EA74409F-6624-434E-ACBC-290A46D09914}">
      <dgm:prSet/>
      <dgm:spPr/>
      <dgm:t>
        <a:bodyPr/>
        <a:lstStyle/>
        <a:p>
          <a:endParaRPr lang="en-GB" sz="1400"/>
        </a:p>
      </dgm:t>
    </dgm:pt>
    <dgm:pt modelId="{D404A9E8-7079-493E-8149-36A0E0496A66}">
      <dgm:prSet phldrT="[Text]" custT="1"/>
      <dgm:spPr/>
      <dgm:t>
        <a:bodyPr/>
        <a:lstStyle/>
        <a:p>
          <a:r>
            <a:rPr lang="en-GB" sz="1400" dirty="0" smtClean="0"/>
            <a:t>Scotland’s Commissioner for Children and Young People</a:t>
          </a:r>
          <a:endParaRPr lang="en-GB" sz="1400" dirty="0"/>
        </a:p>
      </dgm:t>
    </dgm:pt>
    <dgm:pt modelId="{35ACDBF7-A05D-43EF-8D90-61F02A3957F5}" type="parTrans" cxnId="{AB96DC54-915B-409E-931C-320E1FA4A69F}">
      <dgm:prSet/>
      <dgm:spPr/>
      <dgm:t>
        <a:bodyPr/>
        <a:lstStyle/>
        <a:p>
          <a:endParaRPr lang="en-GB" sz="1400"/>
        </a:p>
      </dgm:t>
    </dgm:pt>
    <dgm:pt modelId="{C6864B58-5A65-44C4-B157-D1A16FAD8D2A}" type="sibTrans" cxnId="{AB96DC54-915B-409E-931C-320E1FA4A69F}">
      <dgm:prSet/>
      <dgm:spPr/>
      <dgm:t>
        <a:bodyPr/>
        <a:lstStyle/>
        <a:p>
          <a:endParaRPr lang="en-GB" sz="1400"/>
        </a:p>
      </dgm:t>
    </dgm:pt>
    <dgm:pt modelId="{D69DB8D4-3887-4306-AEDB-FC5A7E48129F}">
      <dgm:prSet phldrT="[Text]" custT="1"/>
      <dgm:spPr>
        <a:ln>
          <a:noFill/>
        </a:ln>
      </dgm:spPr>
      <dgm:t>
        <a:bodyPr/>
        <a:lstStyle/>
        <a:p>
          <a:r>
            <a:rPr lang="en-GB" sz="1400" dirty="0" smtClean="0"/>
            <a:t>Dr </a:t>
          </a:r>
          <a:r>
            <a:rPr lang="en-US" sz="1400" dirty="0" smtClean="0"/>
            <a:t>Sheila </a:t>
          </a:r>
          <a:r>
            <a:rPr lang="en-US" sz="1500" dirty="0" smtClean="0"/>
            <a:t>Hamilton</a:t>
          </a:r>
          <a:endParaRPr lang="en-GB" sz="1500" dirty="0"/>
        </a:p>
      </dgm:t>
    </dgm:pt>
    <dgm:pt modelId="{12BEC261-B7C4-48A4-BEB5-B0EDE0DC7138}" type="parTrans" cxnId="{D7A39B07-5350-455C-8B42-EC75804F2673}">
      <dgm:prSet/>
      <dgm:spPr/>
      <dgm:t>
        <a:bodyPr/>
        <a:lstStyle/>
        <a:p>
          <a:endParaRPr lang="en-GB" sz="1400"/>
        </a:p>
      </dgm:t>
    </dgm:pt>
    <dgm:pt modelId="{982DE8C8-1BD0-43EC-9F00-89EF45DE0CE9}" type="sibTrans" cxnId="{D7A39B07-5350-455C-8B42-EC75804F2673}">
      <dgm:prSet/>
      <dgm:spPr/>
      <dgm:t>
        <a:bodyPr/>
        <a:lstStyle/>
        <a:p>
          <a:endParaRPr lang="en-GB" sz="1400"/>
        </a:p>
      </dgm:t>
    </dgm:pt>
    <dgm:pt modelId="{F9E6BD17-E24E-4773-8111-DDC1D69A6BF0}">
      <dgm:prSet custT="1"/>
      <dgm:spPr>
        <a:ln>
          <a:noFill/>
        </a:ln>
      </dgm:spPr>
      <dgm:t>
        <a:bodyPr/>
        <a:lstStyle/>
        <a:p>
          <a:r>
            <a:rPr lang="en-US" sz="1500" dirty="0" smtClean="0"/>
            <a:t>Marlies Kustatscher</a:t>
          </a:r>
        </a:p>
      </dgm:t>
    </dgm:pt>
    <dgm:pt modelId="{431C671C-10CB-4672-88AC-7C4BEFB316D4}" type="parTrans" cxnId="{0B6BC33A-9850-4472-89DF-F7A032F75000}">
      <dgm:prSet/>
      <dgm:spPr/>
      <dgm:t>
        <a:bodyPr/>
        <a:lstStyle/>
        <a:p>
          <a:endParaRPr lang="en-GB" sz="1400"/>
        </a:p>
      </dgm:t>
    </dgm:pt>
    <dgm:pt modelId="{7B853EA0-BA18-4C5C-B6D9-3FA4DFA9A605}" type="sibTrans" cxnId="{0B6BC33A-9850-4472-89DF-F7A032F75000}">
      <dgm:prSet/>
      <dgm:spPr/>
      <dgm:t>
        <a:bodyPr/>
        <a:lstStyle/>
        <a:p>
          <a:endParaRPr lang="en-GB" sz="1400"/>
        </a:p>
      </dgm:t>
    </dgm:pt>
    <dgm:pt modelId="{554E1DBF-F021-455E-B8A4-CCF0F42CC162}">
      <dgm:prSet custT="1"/>
      <dgm:spPr>
        <a:ln>
          <a:noFill/>
        </a:ln>
      </dgm:spPr>
      <dgm:t>
        <a:bodyPr/>
        <a:lstStyle/>
        <a:p>
          <a:r>
            <a:rPr lang="en-US" sz="1500" dirty="0" smtClean="0"/>
            <a:t>Dr </a:t>
          </a:r>
          <a:r>
            <a:rPr lang="en-US" sz="1500" dirty="0" err="1" smtClean="0"/>
            <a:t>Akwugo</a:t>
          </a:r>
          <a:r>
            <a:rPr lang="en-US" sz="1500" dirty="0" smtClean="0"/>
            <a:t> </a:t>
          </a:r>
          <a:r>
            <a:rPr lang="en-US" sz="1500" dirty="0" err="1" smtClean="0"/>
            <a:t>Emejulu</a:t>
          </a:r>
          <a:endParaRPr lang="en-US" sz="1500" dirty="0"/>
        </a:p>
      </dgm:t>
    </dgm:pt>
    <dgm:pt modelId="{3D590C38-8498-46D6-8A37-2F2181980A33}" type="parTrans" cxnId="{72B1D347-11F6-40B1-AAFB-EE5682CE08D3}">
      <dgm:prSet/>
      <dgm:spPr/>
      <dgm:t>
        <a:bodyPr/>
        <a:lstStyle/>
        <a:p>
          <a:endParaRPr lang="en-GB" sz="1400"/>
        </a:p>
      </dgm:t>
    </dgm:pt>
    <dgm:pt modelId="{C72D2D43-2133-4D2D-A078-2845B5DB8B95}" type="sibTrans" cxnId="{72B1D347-11F6-40B1-AAFB-EE5682CE08D3}">
      <dgm:prSet/>
      <dgm:spPr/>
      <dgm:t>
        <a:bodyPr/>
        <a:lstStyle/>
        <a:p>
          <a:endParaRPr lang="en-GB" sz="1400"/>
        </a:p>
      </dgm:t>
    </dgm:pt>
    <dgm:pt modelId="{FB4F1A3D-1705-4219-8743-DF2C14ACFC95}">
      <dgm:prSet custT="1"/>
      <dgm:spPr>
        <a:ln>
          <a:noFill/>
        </a:ln>
      </dgm:spPr>
      <dgm:t>
        <a:bodyPr/>
        <a:lstStyle/>
        <a:p>
          <a:r>
            <a:rPr lang="en-US" sz="1500" dirty="0" smtClean="0"/>
            <a:t>Prof John Davis</a:t>
          </a:r>
          <a:endParaRPr lang="en-US" sz="1500" dirty="0"/>
        </a:p>
      </dgm:t>
    </dgm:pt>
    <dgm:pt modelId="{98FF379B-D4C3-48F0-A2C4-A17D91D39FA6}" type="parTrans" cxnId="{5DDC6FD3-D93B-4283-9577-CC0E96898CBB}">
      <dgm:prSet/>
      <dgm:spPr/>
      <dgm:t>
        <a:bodyPr/>
        <a:lstStyle/>
        <a:p>
          <a:endParaRPr lang="en-GB" sz="1400"/>
        </a:p>
      </dgm:t>
    </dgm:pt>
    <dgm:pt modelId="{3098801F-B7FE-4570-B743-8E78CBE08FB7}" type="sibTrans" cxnId="{5DDC6FD3-D93B-4283-9577-CC0E96898CBB}">
      <dgm:prSet/>
      <dgm:spPr/>
      <dgm:t>
        <a:bodyPr/>
        <a:lstStyle/>
        <a:p>
          <a:endParaRPr lang="en-GB" sz="1400"/>
        </a:p>
      </dgm:t>
    </dgm:pt>
    <dgm:pt modelId="{764251C9-E18D-4B3E-867E-1A681A4CD54A}">
      <dgm:prSet custT="1"/>
      <dgm:spPr>
        <a:noFill/>
        <a:ln>
          <a:noFill/>
        </a:ln>
      </dgm:spPr>
      <dgm:t>
        <a:bodyPr/>
        <a:lstStyle/>
        <a:p>
          <a:pPr algn="r"/>
          <a:r>
            <a:rPr lang="en-US" sz="1500" dirty="0" smtClean="0"/>
            <a:t>Dr Daniela </a:t>
          </a:r>
          <a:r>
            <a:rPr lang="en-US" sz="1500" dirty="0" err="1" smtClean="0"/>
            <a:t>Sime</a:t>
          </a:r>
          <a:endParaRPr lang="en-US" sz="1500" dirty="0"/>
        </a:p>
      </dgm:t>
    </dgm:pt>
    <dgm:pt modelId="{31BBCFE3-08AD-4705-BDFE-49F8D8083312}" type="parTrans" cxnId="{D0C99F24-A89E-47C9-A161-0E2A68A40D4A}">
      <dgm:prSet/>
      <dgm:spPr/>
      <dgm:t>
        <a:bodyPr/>
        <a:lstStyle/>
        <a:p>
          <a:endParaRPr lang="en-GB" sz="1400"/>
        </a:p>
      </dgm:t>
    </dgm:pt>
    <dgm:pt modelId="{ED858E5E-3026-42DE-B24E-FA4CB8059590}" type="sibTrans" cxnId="{D0C99F24-A89E-47C9-A161-0E2A68A40D4A}">
      <dgm:prSet/>
      <dgm:spPr/>
      <dgm:t>
        <a:bodyPr/>
        <a:lstStyle/>
        <a:p>
          <a:endParaRPr lang="en-GB" sz="1400"/>
        </a:p>
      </dgm:t>
    </dgm:pt>
    <dgm:pt modelId="{72B1EB78-823F-4C95-B5B5-B72CB50AFFCD}" type="pres">
      <dgm:prSet presAssocID="{F717B28C-0D22-4FB5-9624-8F4D8729437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E6B5B0C-0F6E-4352-A747-187AAEE7675D}" type="pres">
      <dgm:prSet presAssocID="{F717B28C-0D22-4FB5-9624-8F4D87294374}" presName="children" presStyleCnt="0"/>
      <dgm:spPr/>
    </dgm:pt>
    <dgm:pt modelId="{68A8C8D5-3EA3-4AF3-ACC6-2E6087A79167}" type="pres">
      <dgm:prSet presAssocID="{F717B28C-0D22-4FB5-9624-8F4D87294374}" presName="child1group" presStyleCnt="0"/>
      <dgm:spPr/>
    </dgm:pt>
    <dgm:pt modelId="{FD65C286-5DCE-4AEA-9A3B-FE4BA782A6E8}" type="pres">
      <dgm:prSet presAssocID="{F717B28C-0D22-4FB5-9624-8F4D87294374}" presName="child1" presStyleLbl="bgAcc1" presStyleIdx="0" presStyleCnt="4" custScaleX="142417"/>
      <dgm:spPr/>
      <dgm:t>
        <a:bodyPr/>
        <a:lstStyle/>
        <a:p>
          <a:endParaRPr lang="en-GB"/>
        </a:p>
      </dgm:t>
    </dgm:pt>
    <dgm:pt modelId="{97096D90-6159-48AA-A8CD-DC6D7DD0E43E}" type="pres">
      <dgm:prSet presAssocID="{F717B28C-0D22-4FB5-9624-8F4D8729437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64BC49-B7DD-4CAE-B310-8545180C1465}" type="pres">
      <dgm:prSet presAssocID="{F717B28C-0D22-4FB5-9624-8F4D87294374}" presName="child2group" presStyleCnt="0"/>
      <dgm:spPr/>
    </dgm:pt>
    <dgm:pt modelId="{4AF1FE3E-41D8-4AF2-978A-171E97F24A63}" type="pres">
      <dgm:prSet presAssocID="{F717B28C-0D22-4FB5-9624-8F4D87294374}" presName="child2" presStyleLbl="bgAcc1" presStyleIdx="1" presStyleCnt="4" custScaleX="132824"/>
      <dgm:spPr/>
      <dgm:t>
        <a:bodyPr/>
        <a:lstStyle/>
        <a:p>
          <a:endParaRPr lang="en-GB"/>
        </a:p>
      </dgm:t>
    </dgm:pt>
    <dgm:pt modelId="{720CBC63-4BA3-48A2-A64D-FE300CF93553}" type="pres">
      <dgm:prSet presAssocID="{F717B28C-0D22-4FB5-9624-8F4D8729437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673774-2A11-42BA-BEA7-4D49650BBC13}" type="pres">
      <dgm:prSet presAssocID="{F717B28C-0D22-4FB5-9624-8F4D87294374}" presName="child3group" presStyleCnt="0"/>
      <dgm:spPr/>
    </dgm:pt>
    <dgm:pt modelId="{E1ACEF56-3C26-4FDF-A570-CE6A05E80422}" type="pres">
      <dgm:prSet presAssocID="{F717B28C-0D22-4FB5-9624-8F4D87294374}" presName="child3" presStyleLbl="bgAcc1" presStyleIdx="2" presStyleCnt="4" custScaleX="134782" custLinFactNeighborY="-22629"/>
      <dgm:spPr/>
      <dgm:t>
        <a:bodyPr/>
        <a:lstStyle/>
        <a:p>
          <a:endParaRPr lang="en-GB"/>
        </a:p>
      </dgm:t>
    </dgm:pt>
    <dgm:pt modelId="{DF041060-1B04-4F52-A0C7-D36A9E0704BD}" type="pres">
      <dgm:prSet presAssocID="{F717B28C-0D22-4FB5-9624-8F4D8729437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883217-7D3F-4E0B-993E-5CDB7BDDBEB2}" type="pres">
      <dgm:prSet presAssocID="{F717B28C-0D22-4FB5-9624-8F4D87294374}" presName="child4group" presStyleCnt="0"/>
      <dgm:spPr/>
    </dgm:pt>
    <dgm:pt modelId="{4D642B26-0DEB-4BFC-9DEE-F18710299680}" type="pres">
      <dgm:prSet presAssocID="{F717B28C-0D22-4FB5-9624-8F4D87294374}" presName="child4" presStyleLbl="bgAcc1" presStyleIdx="3" presStyleCnt="4" custScaleX="151279"/>
      <dgm:spPr/>
      <dgm:t>
        <a:bodyPr/>
        <a:lstStyle/>
        <a:p>
          <a:endParaRPr lang="en-GB"/>
        </a:p>
      </dgm:t>
    </dgm:pt>
    <dgm:pt modelId="{8E4FF4B9-7B67-4EFF-86E4-0DED5A549578}" type="pres">
      <dgm:prSet presAssocID="{F717B28C-0D22-4FB5-9624-8F4D8729437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696DFE-BDAB-4AC3-AEAD-27BB15C24F9E}" type="pres">
      <dgm:prSet presAssocID="{F717B28C-0D22-4FB5-9624-8F4D87294374}" presName="childPlaceholder" presStyleCnt="0"/>
      <dgm:spPr/>
    </dgm:pt>
    <dgm:pt modelId="{F5444430-C26D-4F3D-B625-DD46A3FB4F6F}" type="pres">
      <dgm:prSet presAssocID="{F717B28C-0D22-4FB5-9624-8F4D87294374}" presName="circle" presStyleCnt="0"/>
      <dgm:spPr/>
    </dgm:pt>
    <dgm:pt modelId="{9D53B62E-F457-43D4-8DA3-E312943FA641}" type="pres">
      <dgm:prSet presAssocID="{F717B28C-0D22-4FB5-9624-8F4D8729437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F732F4-79FE-4ADF-BF9C-267FE9420F13}" type="pres">
      <dgm:prSet presAssocID="{F717B28C-0D22-4FB5-9624-8F4D8729437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5FAE47-172F-42D3-93A7-D2ECBE021ADB}" type="pres">
      <dgm:prSet presAssocID="{F717B28C-0D22-4FB5-9624-8F4D8729437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00C663-500E-4364-BA19-8D674A164F68}" type="pres">
      <dgm:prSet presAssocID="{F717B28C-0D22-4FB5-9624-8F4D8729437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566577-15F4-4A64-A549-97562F326D9C}" type="pres">
      <dgm:prSet presAssocID="{F717B28C-0D22-4FB5-9624-8F4D87294374}" presName="quadrantPlaceholder" presStyleCnt="0"/>
      <dgm:spPr/>
    </dgm:pt>
    <dgm:pt modelId="{569CC733-EA61-48C1-B436-B73260D565AF}" type="pres">
      <dgm:prSet presAssocID="{F717B28C-0D22-4FB5-9624-8F4D87294374}" presName="center1" presStyleLbl="fgShp" presStyleIdx="0" presStyleCnt="2"/>
      <dgm:spPr/>
    </dgm:pt>
    <dgm:pt modelId="{D63C9180-5709-4824-A512-73C9F92909FC}" type="pres">
      <dgm:prSet presAssocID="{F717B28C-0D22-4FB5-9624-8F4D87294374}" presName="center2" presStyleLbl="fgShp" presStyleIdx="1" presStyleCnt="2"/>
      <dgm:spPr/>
    </dgm:pt>
  </dgm:ptLst>
  <dgm:cxnLst>
    <dgm:cxn modelId="{7D220374-FF42-004F-92A9-218BA36CA8CE}" type="presOf" srcId="{F9E6BD17-E24E-4773-8111-DDC1D69A6BF0}" destId="{97096D90-6159-48AA-A8CD-DC6D7DD0E43E}" srcOrd="1" destOrd="1" presId="urn:microsoft.com/office/officeart/2005/8/layout/cycle4#1"/>
    <dgm:cxn modelId="{ED763DF6-561D-9844-B7BC-FA0EA8EC56A3}" type="presOf" srcId="{D69DB8D4-3887-4306-AEDB-FC5A7E48129F}" destId="{4D642B26-0DEB-4BFC-9DEE-F18710299680}" srcOrd="0" destOrd="0" presId="urn:microsoft.com/office/officeart/2005/8/layout/cycle4#1"/>
    <dgm:cxn modelId="{93C0CFAF-8771-4A4B-A91B-64F98E156F66}" type="presOf" srcId="{F9E6BD17-E24E-4773-8111-DDC1D69A6BF0}" destId="{FD65C286-5DCE-4AEA-9A3B-FE4BA782A6E8}" srcOrd="0" destOrd="1" presId="urn:microsoft.com/office/officeart/2005/8/layout/cycle4#1"/>
    <dgm:cxn modelId="{EA74409F-6624-434E-ACBC-290A46D09914}" srcId="{186FC1FF-A765-4280-A716-9470FED202DB}" destId="{2FC15D16-2EEA-418B-8CF8-5A2AFE68E605}" srcOrd="0" destOrd="0" parTransId="{A63D6D7E-0936-4F6B-AAEC-18BB484F3492}" sibTransId="{0D36434B-1418-4B4D-830A-0689ABBAAF6D}"/>
    <dgm:cxn modelId="{BA9DE110-8857-42AB-B5F6-F27EB8797093}" srcId="{CCA33104-09B4-44CB-91D9-46D79273CA8F}" destId="{F9FCDF6C-98FC-4113-A227-F4CF2D241495}" srcOrd="0" destOrd="0" parTransId="{DD9706BA-C8A4-4A17-ADC4-14D2E6A7161B}" sibTransId="{3C4D5227-06ED-4E73-8800-E0E43076029C}"/>
    <dgm:cxn modelId="{CB36CCAD-A3D7-1648-8E80-23CFCDFC0E2F}" type="presOf" srcId="{CCA33104-09B4-44CB-91D9-46D79273CA8F}" destId="{9D53B62E-F457-43D4-8DA3-E312943FA641}" srcOrd="0" destOrd="0" presId="urn:microsoft.com/office/officeart/2005/8/layout/cycle4#1"/>
    <dgm:cxn modelId="{D0C99F24-A89E-47C9-A161-0E2A68A40D4A}" srcId="{186FC1FF-A765-4280-A716-9470FED202DB}" destId="{764251C9-E18D-4B3E-867E-1A681A4CD54A}" srcOrd="1" destOrd="0" parTransId="{31BBCFE3-08AD-4705-BDFE-49F8D8083312}" sibTransId="{ED858E5E-3026-42DE-B24E-FA4CB8059590}"/>
    <dgm:cxn modelId="{727A8A1D-0D43-DB44-B649-7BDC1488790E}" type="presOf" srcId="{2FC15D16-2EEA-418B-8CF8-5A2AFE68E605}" destId="{DF041060-1B04-4F52-A0C7-D36A9E0704BD}" srcOrd="1" destOrd="0" presId="urn:microsoft.com/office/officeart/2005/8/layout/cycle4#1"/>
    <dgm:cxn modelId="{5D9170A7-FC75-054C-B83D-7807C852545F}" type="presOf" srcId="{FB4F1A3D-1705-4219-8743-DF2C14ACFC95}" destId="{FD65C286-5DCE-4AEA-9A3B-FE4BA782A6E8}" srcOrd="0" destOrd="3" presId="urn:microsoft.com/office/officeart/2005/8/layout/cycle4#1"/>
    <dgm:cxn modelId="{CE5E0B62-C7F1-6041-A553-0520B9C2501A}" type="presOf" srcId="{D404A9E8-7079-493E-8149-36A0E0496A66}" destId="{6D00C663-500E-4364-BA19-8D674A164F68}" srcOrd="0" destOrd="0" presId="urn:microsoft.com/office/officeart/2005/8/layout/cycle4#1"/>
    <dgm:cxn modelId="{D64FBD77-9012-6042-9C39-798922EBCB1C}" type="presOf" srcId="{F9FCDF6C-98FC-4113-A227-F4CF2D241495}" destId="{FD65C286-5DCE-4AEA-9A3B-FE4BA782A6E8}" srcOrd="0" destOrd="0" presId="urn:microsoft.com/office/officeart/2005/8/layout/cycle4#1"/>
    <dgm:cxn modelId="{96123923-967D-3C47-8328-6555FBAAC164}" type="presOf" srcId="{554E1DBF-F021-455E-B8A4-CCF0F42CC162}" destId="{FD65C286-5DCE-4AEA-9A3B-FE4BA782A6E8}" srcOrd="0" destOrd="2" presId="urn:microsoft.com/office/officeart/2005/8/layout/cycle4#1"/>
    <dgm:cxn modelId="{729F686B-8285-6B4A-B035-30BF889C423A}" type="presOf" srcId="{764251C9-E18D-4B3E-867E-1A681A4CD54A}" destId="{DF041060-1B04-4F52-A0C7-D36A9E0704BD}" srcOrd="1" destOrd="1" presId="urn:microsoft.com/office/officeart/2005/8/layout/cycle4#1"/>
    <dgm:cxn modelId="{5C9929CF-8F24-4C4D-BF36-D676F89CEF8F}" type="presOf" srcId="{02CEA9D5-C0D8-45BA-AA70-B07A4FA12CA9}" destId="{4AF1FE3E-41D8-4AF2-978A-171E97F24A63}" srcOrd="0" destOrd="0" presId="urn:microsoft.com/office/officeart/2005/8/layout/cycle4#1"/>
    <dgm:cxn modelId="{3AE8E0FA-00F4-44A7-BF02-F311B0FF747A}" srcId="{F717B28C-0D22-4FB5-9624-8F4D87294374}" destId="{CCA33104-09B4-44CB-91D9-46D79273CA8F}" srcOrd="0" destOrd="0" parTransId="{8F937FAE-64AB-4D0D-8BE3-020C78C6ADB2}" sibTransId="{02C39924-7046-4998-B223-0B36AE123767}"/>
    <dgm:cxn modelId="{3E22B721-2C9D-1147-AC21-5CE8A6D636E9}" type="presOf" srcId="{F9FCDF6C-98FC-4113-A227-F4CF2D241495}" destId="{97096D90-6159-48AA-A8CD-DC6D7DD0E43E}" srcOrd="1" destOrd="0" presId="urn:microsoft.com/office/officeart/2005/8/layout/cycle4#1"/>
    <dgm:cxn modelId="{DC25016A-974E-4A5D-A610-EA3DCFA6A310}" srcId="{F717B28C-0D22-4FB5-9624-8F4D87294374}" destId="{2C3F24C1-7376-477B-A86E-99F8D3A407AD}" srcOrd="1" destOrd="0" parTransId="{A8DDBDA8-1C00-4201-9CAB-72DB5E55E974}" sibTransId="{97206E0C-9B4B-4E1A-BE62-7EF5720DB457}"/>
    <dgm:cxn modelId="{72B1D347-11F6-40B1-AAFB-EE5682CE08D3}" srcId="{CCA33104-09B4-44CB-91D9-46D79273CA8F}" destId="{554E1DBF-F021-455E-B8A4-CCF0F42CC162}" srcOrd="2" destOrd="0" parTransId="{3D590C38-8498-46D6-8A37-2F2181980A33}" sibTransId="{C72D2D43-2133-4D2D-A078-2845B5DB8B95}"/>
    <dgm:cxn modelId="{0B6BC33A-9850-4472-89DF-F7A032F75000}" srcId="{CCA33104-09B4-44CB-91D9-46D79273CA8F}" destId="{F9E6BD17-E24E-4773-8111-DDC1D69A6BF0}" srcOrd="1" destOrd="0" parTransId="{431C671C-10CB-4672-88AC-7C4BEFB316D4}" sibTransId="{7B853EA0-BA18-4C5C-B6D9-3FA4DFA9A605}"/>
    <dgm:cxn modelId="{AB96DC54-915B-409E-931C-320E1FA4A69F}" srcId="{F717B28C-0D22-4FB5-9624-8F4D87294374}" destId="{D404A9E8-7079-493E-8149-36A0E0496A66}" srcOrd="3" destOrd="0" parTransId="{35ACDBF7-A05D-43EF-8D90-61F02A3957F5}" sibTransId="{C6864B58-5A65-44C4-B157-D1A16FAD8D2A}"/>
    <dgm:cxn modelId="{CBF71BCA-7C30-5A42-85B6-4463DFE9342E}" type="presOf" srcId="{2FC15D16-2EEA-418B-8CF8-5A2AFE68E605}" destId="{E1ACEF56-3C26-4FDF-A570-CE6A05E80422}" srcOrd="0" destOrd="0" presId="urn:microsoft.com/office/officeart/2005/8/layout/cycle4#1"/>
    <dgm:cxn modelId="{5DDC6FD3-D93B-4283-9577-CC0E96898CBB}" srcId="{CCA33104-09B4-44CB-91D9-46D79273CA8F}" destId="{FB4F1A3D-1705-4219-8743-DF2C14ACFC95}" srcOrd="3" destOrd="0" parTransId="{98FF379B-D4C3-48F0-A2C4-A17D91D39FA6}" sibTransId="{3098801F-B7FE-4570-B743-8E78CBE08FB7}"/>
    <dgm:cxn modelId="{D7A39B07-5350-455C-8B42-EC75804F2673}" srcId="{D404A9E8-7079-493E-8149-36A0E0496A66}" destId="{D69DB8D4-3887-4306-AEDB-FC5A7E48129F}" srcOrd="0" destOrd="0" parTransId="{12BEC261-B7C4-48A4-BEB5-B0EDE0DC7138}" sibTransId="{982DE8C8-1BD0-43EC-9F00-89EF45DE0CE9}"/>
    <dgm:cxn modelId="{5E3A17ED-2E17-794E-9813-9F4C1F4C99BA}" type="presOf" srcId="{02CEA9D5-C0D8-45BA-AA70-B07A4FA12CA9}" destId="{720CBC63-4BA3-48A2-A64D-FE300CF93553}" srcOrd="1" destOrd="0" presId="urn:microsoft.com/office/officeart/2005/8/layout/cycle4#1"/>
    <dgm:cxn modelId="{BFE15F21-B359-6A40-A968-3AA0EA215CA6}" type="presOf" srcId="{554E1DBF-F021-455E-B8A4-CCF0F42CC162}" destId="{97096D90-6159-48AA-A8CD-DC6D7DD0E43E}" srcOrd="1" destOrd="2" presId="urn:microsoft.com/office/officeart/2005/8/layout/cycle4#1"/>
    <dgm:cxn modelId="{917FFB33-1675-8F43-90A9-0CF263AE43BD}" type="presOf" srcId="{D69DB8D4-3887-4306-AEDB-FC5A7E48129F}" destId="{8E4FF4B9-7B67-4EFF-86E4-0DED5A549578}" srcOrd="1" destOrd="0" presId="urn:microsoft.com/office/officeart/2005/8/layout/cycle4#1"/>
    <dgm:cxn modelId="{5AAE7420-C16C-FF46-8B07-4A894D764ACE}" type="presOf" srcId="{764251C9-E18D-4B3E-867E-1A681A4CD54A}" destId="{E1ACEF56-3C26-4FDF-A570-CE6A05E80422}" srcOrd="0" destOrd="1" presId="urn:microsoft.com/office/officeart/2005/8/layout/cycle4#1"/>
    <dgm:cxn modelId="{4BC14371-D3CC-9E45-9A7F-726FB2F550C7}" type="presOf" srcId="{F717B28C-0D22-4FB5-9624-8F4D87294374}" destId="{72B1EB78-823F-4C95-B5B5-B72CB50AFFCD}" srcOrd="0" destOrd="0" presId="urn:microsoft.com/office/officeart/2005/8/layout/cycle4#1"/>
    <dgm:cxn modelId="{4C407BF0-0986-0E4C-B2C7-71ADA1AF9CAD}" type="presOf" srcId="{FB4F1A3D-1705-4219-8743-DF2C14ACFC95}" destId="{97096D90-6159-48AA-A8CD-DC6D7DD0E43E}" srcOrd="1" destOrd="3" presId="urn:microsoft.com/office/officeart/2005/8/layout/cycle4#1"/>
    <dgm:cxn modelId="{B88D9B6D-21A6-FA4C-B237-E5EC8DD08A2D}" type="presOf" srcId="{2C3F24C1-7376-477B-A86E-99F8D3A407AD}" destId="{34F732F4-79FE-4ADF-BF9C-267FE9420F13}" srcOrd="0" destOrd="0" presId="urn:microsoft.com/office/officeart/2005/8/layout/cycle4#1"/>
    <dgm:cxn modelId="{297287BE-9637-419D-AEFC-507229ED7F8E}" srcId="{2C3F24C1-7376-477B-A86E-99F8D3A407AD}" destId="{02CEA9D5-C0D8-45BA-AA70-B07A4FA12CA9}" srcOrd="0" destOrd="0" parTransId="{517B3D72-629A-4615-86A3-B3FA383AD171}" sibTransId="{1204013A-76B2-497E-8395-D489753558D5}"/>
    <dgm:cxn modelId="{E775C156-A950-3342-B5F8-D9461C06EC77}" type="presOf" srcId="{186FC1FF-A765-4280-A716-9470FED202DB}" destId="{985FAE47-172F-42D3-93A7-D2ECBE021ADB}" srcOrd="0" destOrd="0" presId="urn:microsoft.com/office/officeart/2005/8/layout/cycle4#1"/>
    <dgm:cxn modelId="{63615941-52E0-4C40-A05F-C0D932A1BBC8}" srcId="{F717B28C-0D22-4FB5-9624-8F4D87294374}" destId="{186FC1FF-A765-4280-A716-9470FED202DB}" srcOrd="2" destOrd="0" parTransId="{73A47534-A344-42CD-B40A-DF97DF807E04}" sibTransId="{3F3346E1-17FF-44A7-90C6-406519BFC8FA}"/>
    <dgm:cxn modelId="{880415AD-D766-9F4F-866F-3997F8EEDEDE}" type="presParOf" srcId="{72B1EB78-823F-4C95-B5B5-B72CB50AFFCD}" destId="{EE6B5B0C-0F6E-4352-A747-187AAEE7675D}" srcOrd="0" destOrd="0" presId="urn:microsoft.com/office/officeart/2005/8/layout/cycle4#1"/>
    <dgm:cxn modelId="{7F6F1F50-519C-3344-AF9B-EBA6F0EDD3F7}" type="presParOf" srcId="{EE6B5B0C-0F6E-4352-A747-187AAEE7675D}" destId="{68A8C8D5-3EA3-4AF3-ACC6-2E6087A79167}" srcOrd="0" destOrd="0" presId="urn:microsoft.com/office/officeart/2005/8/layout/cycle4#1"/>
    <dgm:cxn modelId="{BA6EA5F5-1FF1-AA49-A2AA-3F26F855E492}" type="presParOf" srcId="{68A8C8D5-3EA3-4AF3-ACC6-2E6087A79167}" destId="{FD65C286-5DCE-4AEA-9A3B-FE4BA782A6E8}" srcOrd="0" destOrd="0" presId="urn:microsoft.com/office/officeart/2005/8/layout/cycle4#1"/>
    <dgm:cxn modelId="{68D1361C-FD18-6540-85B2-ED027A4727AB}" type="presParOf" srcId="{68A8C8D5-3EA3-4AF3-ACC6-2E6087A79167}" destId="{97096D90-6159-48AA-A8CD-DC6D7DD0E43E}" srcOrd="1" destOrd="0" presId="urn:microsoft.com/office/officeart/2005/8/layout/cycle4#1"/>
    <dgm:cxn modelId="{40F23B6F-F901-C54D-8895-8B60BF10AA3A}" type="presParOf" srcId="{EE6B5B0C-0F6E-4352-A747-187AAEE7675D}" destId="{E564BC49-B7DD-4CAE-B310-8545180C1465}" srcOrd="1" destOrd="0" presId="urn:microsoft.com/office/officeart/2005/8/layout/cycle4#1"/>
    <dgm:cxn modelId="{FBE56CAA-C305-7C41-B749-AA82DED8E8ED}" type="presParOf" srcId="{E564BC49-B7DD-4CAE-B310-8545180C1465}" destId="{4AF1FE3E-41D8-4AF2-978A-171E97F24A63}" srcOrd="0" destOrd="0" presId="urn:microsoft.com/office/officeart/2005/8/layout/cycle4#1"/>
    <dgm:cxn modelId="{C35347C5-E216-D44D-9B03-281C7586B3C0}" type="presParOf" srcId="{E564BC49-B7DD-4CAE-B310-8545180C1465}" destId="{720CBC63-4BA3-48A2-A64D-FE300CF93553}" srcOrd="1" destOrd="0" presId="urn:microsoft.com/office/officeart/2005/8/layout/cycle4#1"/>
    <dgm:cxn modelId="{D22009CF-5E71-B740-ADFD-A3E14F04188A}" type="presParOf" srcId="{EE6B5B0C-0F6E-4352-A747-187AAEE7675D}" destId="{42673774-2A11-42BA-BEA7-4D49650BBC13}" srcOrd="2" destOrd="0" presId="urn:microsoft.com/office/officeart/2005/8/layout/cycle4#1"/>
    <dgm:cxn modelId="{23755A9E-A77B-E74D-B256-D57C40DE651D}" type="presParOf" srcId="{42673774-2A11-42BA-BEA7-4D49650BBC13}" destId="{E1ACEF56-3C26-4FDF-A570-CE6A05E80422}" srcOrd="0" destOrd="0" presId="urn:microsoft.com/office/officeart/2005/8/layout/cycle4#1"/>
    <dgm:cxn modelId="{38B3D368-6F1A-4340-8F20-EA67F0E10788}" type="presParOf" srcId="{42673774-2A11-42BA-BEA7-4D49650BBC13}" destId="{DF041060-1B04-4F52-A0C7-D36A9E0704BD}" srcOrd="1" destOrd="0" presId="urn:microsoft.com/office/officeart/2005/8/layout/cycle4#1"/>
    <dgm:cxn modelId="{4131729D-2D9C-9641-A8F1-F7EEDFB6A984}" type="presParOf" srcId="{EE6B5B0C-0F6E-4352-A747-187AAEE7675D}" destId="{1E883217-7D3F-4E0B-993E-5CDB7BDDBEB2}" srcOrd="3" destOrd="0" presId="urn:microsoft.com/office/officeart/2005/8/layout/cycle4#1"/>
    <dgm:cxn modelId="{940FC31F-B03D-9143-AB2F-D7CA4A18C43C}" type="presParOf" srcId="{1E883217-7D3F-4E0B-993E-5CDB7BDDBEB2}" destId="{4D642B26-0DEB-4BFC-9DEE-F18710299680}" srcOrd="0" destOrd="0" presId="urn:microsoft.com/office/officeart/2005/8/layout/cycle4#1"/>
    <dgm:cxn modelId="{4F78672F-7F55-6A4A-AEF7-1F20A8CF7EB9}" type="presParOf" srcId="{1E883217-7D3F-4E0B-993E-5CDB7BDDBEB2}" destId="{8E4FF4B9-7B67-4EFF-86E4-0DED5A549578}" srcOrd="1" destOrd="0" presId="urn:microsoft.com/office/officeart/2005/8/layout/cycle4#1"/>
    <dgm:cxn modelId="{9ACB16C4-F5F2-F543-BE05-2DBD4774B8EE}" type="presParOf" srcId="{EE6B5B0C-0F6E-4352-A747-187AAEE7675D}" destId="{BF696DFE-BDAB-4AC3-AEAD-27BB15C24F9E}" srcOrd="4" destOrd="0" presId="urn:microsoft.com/office/officeart/2005/8/layout/cycle4#1"/>
    <dgm:cxn modelId="{421D1420-8C12-A94F-8D17-3F3F41781303}" type="presParOf" srcId="{72B1EB78-823F-4C95-B5B5-B72CB50AFFCD}" destId="{F5444430-C26D-4F3D-B625-DD46A3FB4F6F}" srcOrd="1" destOrd="0" presId="urn:microsoft.com/office/officeart/2005/8/layout/cycle4#1"/>
    <dgm:cxn modelId="{0217AC00-13AC-0E4E-8386-FE7116C5774B}" type="presParOf" srcId="{F5444430-C26D-4F3D-B625-DD46A3FB4F6F}" destId="{9D53B62E-F457-43D4-8DA3-E312943FA641}" srcOrd="0" destOrd="0" presId="urn:microsoft.com/office/officeart/2005/8/layout/cycle4#1"/>
    <dgm:cxn modelId="{DD40BAEE-4711-2E43-AE3E-74C5FB0A2779}" type="presParOf" srcId="{F5444430-C26D-4F3D-B625-DD46A3FB4F6F}" destId="{34F732F4-79FE-4ADF-BF9C-267FE9420F13}" srcOrd="1" destOrd="0" presId="urn:microsoft.com/office/officeart/2005/8/layout/cycle4#1"/>
    <dgm:cxn modelId="{2F23B903-D715-2B49-AB39-5989A177A9F8}" type="presParOf" srcId="{F5444430-C26D-4F3D-B625-DD46A3FB4F6F}" destId="{985FAE47-172F-42D3-93A7-D2ECBE021ADB}" srcOrd="2" destOrd="0" presId="urn:microsoft.com/office/officeart/2005/8/layout/cycle4#1"/>
    <dgm:cxn modelId="{79A5D439-E743-0C47-AD1D-0E9D54D76A79}" type="presParOf" srcId="{F5444430-C26D-4F3D-B625-DD46A3FB4F6F}" destId="{6D00C663-500E-4364-BA19-8D674A164F68}" srcOrd="3" destOrd="0" presId="urn:microsoft.com/office/officeart/2005/8/layout/cycle4#1"/>
    <dgm:cxn modelId="{76AF9028-5636-1441-9468-798CC3D83C88}" type="presParOf" srcId="{F5444430-C26D-4F3D-B625-DD46A3FB4F6F}" destId="{EA566577-15F4-4A64-A549-97562F326D9C}" srcOrd="4" destOrd="0" presId="urn:microsoft.com/office/officeart/2005/8/layout/cycle4#1"/>
    <dgm:cxn modelId="{78C30C3F-A5F5-B740-BEA6-2102C947CE59}" type="presParOf" srcId="{72B1EB78-823F-4C95-B5B5-B72CB50AFFCD}" destId="{569CC733-EA61-48C1-B436-B73260D565AF}" srcOrd="2" destOrd="0" presId="urn:microsoft.com/office/officeart/2005/8/layout/cycle4#1"/>
    <dgm:cxn modelId="{050A6D2A-E4F2-C548-895B-3A231FA2C521}" type="presParOf" srcId="{72B1EB78-823F-4C95-B5B5-B72CB50AFFCD}" destId="{D63C9180-5709-4824-A512-73C9F92909FC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CEF56-3C26-4FDF-A570-CE6A05E80422}">
      <dsp:nvSpPr>
        <dsp:cNvPr id="0" name=""/>
        <dsp:cNvSpPr/>
      </dsp:nvSpPr>
      <dsp:spPr>
        <a:xfrm>
          <a:off x="4524228" y="2749917"/>
          <a:ext cx="3013490" cy="1448308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Prof Geri Smyth</a:t>
          </a:r>
          <a:endParaRPr lang="en-GB" sz="1500" kern="1200" dirty="0"/>
        </a:p>
        <a:p>
          <a:pPr marL="114300" lvl="1" indent="-114300" algn="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Dr Daniela </a:t>
          </a:r>
          <a:r>
            <a:rPr lang="en-US" sz="1500" kern="1200" dirty="0" err="1" smtClean="0"/>
            <a:t>Sime</a:t>
          </a:r>
          <a:endParaRPr lang="en-US" sz="1500" kern="1200" dirty="0"/>
        </a:p>
      </dsp:txBody>
      <dsp:txXfrm>
        <a:off x="5460091" y="3143809"/>
        <a:ext cx="2045813" cy="1022601"/>
      </dsp:txXfrm>
    </dsp:sp>
    <dsp:sp modelId="{4D642B26-0DEB-4BFC-9DEE-F18710299680}">
      <dsp:nvSpPr>
        <dsp:cNvPr id="0" name=""/>
        <dsp:cNvSpPr/>
      </dsp:nvSpPr>
      <dsp:spPr>
        <a:xfrm>
          <a:off x="691880" y="3077654"/>
          <a:ext cx="3382334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Dr </a:t>
          </a:r>
          <a:r>
            <a:rPr lang="en-US" sz="1400" kern="1200" dirty="0" smtClean="0"/>
            <a:t>Sheila </a:t>
          </a:r>
          <a:r>
            <a:rPr lang="en-US" sz="1500" kern="1200" dirty="0" smtClean="0"/>
            <a:t>Hamilton</a:t>
          </a:r>
          <a:endParaRPr lang="en-GB" sz="1500" kern="1200" dirty="0"/>
        </a:p>
      </dsp:txBody>
      <dsp:txXfrm>
        <a:off x="723695" y="3471546"/>
        <a:ext cx="2304004" cy="1022601"/>
      </dsp:txXfrm>
    </dsp:sp>
    <dsp:sp modelId="{4AF1FE3E-41D8-4AF2-978A-171E97F24A63}">
      <dsp:nvSpPr>
        <dsp:cNvPr id="0" name=""/>
        <dsp:cNvSpPr/>
      </dsp:nvSpPr>
      <dsp:spPr>
        <a:xfrm>
          <a:off x="4546117" y="0"/>
          <a:ext cx="2969713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Dr Alison Hosie</a:t>
          </a:r>
          <a:endParaRPr lang="en-GB" sz="1500" kern="1200" dirty="0"/>
        </a:p>
      </dsp:txBody>
      <dsp:txXfrm>
        <a:off x="5468846" y="31815"/>
        <a:ext cx="2015169" cy="1022601"/>
      </dsp:txXfrm>
    </dsp:sp>
    <dsp:sp modelId="{FD65C286-5DCE-4AEA-9A3B-FE4BA782A6E8}">
      <dsp:nvSpPr>
        <dsp:cNvPr id="0" name=""/>
        <dsp:cNvSpPr/>
      </dsp:nvSpPr>
      <dsp:spPr>
        <a:xfrm>
          <a:off x="790949" y="0"/>
          <a:ext cx="3184195" cy="1448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Dr Kristina Konstantoni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Marlies Kustatscher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Dr </a:t>
          </a:r>
          <a:r>
            <a:rPr lang="en-US" sz="1500" kern="1200" dirty="0" err="1" smtClean="0"/>
            <a:t>Akwugo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Emejulu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Prof John Davis</a:t>
          </a:r>
          <a:endParaRPr lang="en-US" sz="1500" kern="1200" dirty="0"/>
        </a:p>
      </dsp:txBody>
      <dsp:txXfrm>
        <a:off x="822764" y="31815"/>
        <a:ext cx="2165307" cy="1022601"/>
      </dsp:txXfrm>
    </dsp:sp>
    <dsp:sp modelId="{9D53B62E-F457-43D4-8DA3-E312943FA641}">
      <dsp:nvSpPr>
        <dsp:cNvPr id="0" name=""/>
        <dsp:cNvSpPr/>
      </dsp:nvSpPr>
      <dsp:spPr>
        <a:xfrm>
          <a:off x="2109798" y="257979"/>
          <a:ext cx="1959741" cy="1959741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University of Edinburgh</a:t>
          </a:r>
          <a:endParaRPr lang="en-GB" sz="1400" kern="1200" dirty="0"/>
        </a:p>
      </dsp:txBody>
      <dsp:txXfrm>
        <a:off x="2683793" y="831974"/>
        <a:ext cx="1385746" cy="1385746"/>
      </dsp:txXfrm>
    </dsp:sp>
    <dsp:sp modelId="{34F732F4-79FE-4ADF-BF9C-267FE9420F13}">
      <dsp:nvSpPr>
        <dsp:cNvPr id="0" name=""/>
        <dsp:cNvSpPr/>
      </dsp:nvSpPr>
      <dsp:spPr>
        <a:xfrm rot="5400000">
          <a:off x="4160059" y="257979"/>
          <a:ext cx="1959741" cy="1959741"/>
        </a:xfrm>
        <a:prstGeom prst="pieWedg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Scottish Human Rights Commission</a:t>
          </a:r>
          <a:endParaRPr lang="en-GB" sz="1400" kern="1200" dirty="0"/>
        </a:p>
      </dsp:txBody>
      <dsp:txXfrm rot="-5400000">
        <a:off x="4160059" y="831974"/>
        <a:ext cx="1385746" cy="1385746"/>
      </dsp:txXfrm>
    </dsp:sp>
    <dsp:sp modelId="{985FAE47-172F-42D3-93A7-D2ECBE021ADB}">
      <dsp:nvSpPr>
        <dsp:cNvPr id="0" name=""/>
        <dsp:cNvSpPr/>
      </dsp:nvSpPr>
      <dsp:spPr>
        <a:xfrm rot="10800000">
          <a:off x="4160059" y="2308241"/>
          <a:ext cx="1959741" cy="1959741"/>
        </a:xfrm>
        <a:prstGeom prst="pieWedg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University of Strathclyde</a:t>
          </a:r>
          <a:endParaRPr lang="en-GB" sz="1400" kern="1200" dirty="0"/>
        </a:p>
      </dsp:txBody>
      <dsp:txXfrm rot="10800000">
        <a:off x="4160059" y="2308241"/>
        <a:ext cx="1385746" cy="1385746"/>
      </dsp:txXfrm>
    </dsp:sp>
    <dsp:sp modelId="{6D00C663-500E-4364-BA19-8D674A164F68}">
      <dsp:nvSpPr>
        <dsp:cNvPr id="0" name=""/>
        <dsp:cNvSpPr/>
      </dsp:nvSpPr>
      <dsp:spPr>
        <a:xfrm rot="16200000">
          <a:off x="2109798" y="2308241"/>
          <a:ext cx="1959741" cy="1959741"/>
        </a:xfrm>
        <a:prstGeom prst="pieWedg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Scotland’s Commissioner for Children and Young People</a:t>
          </a:r>
          <a:endParaRPr lang="en-GB" sz="1400" kern="1200" dirty="0"/>
        </a:p>
      </dsp:txBody>
      <dsp:txXfrm rot="5400000">
        <a:off x="2683793" y="2308241"/>
        <a:ext cx="1385746" cy="1385746"/>
      </dsp:txXfrm>
    </dsp:sp>
    <dsp:sp modelId="{569CC733-EA61-48C1-B436-B73260D565AF}">
      <dsp:nvSpPr>
        <dsp:cNvPr id="0" name=""/>
        <dsp:cNvSpPr/>
      </dsp:nvSpPr>
      <dsp:spPr>
        <a:xfrm>
          <a:off x="3776484" y="1855644"/>
          <a:ext cx="676631" cy="588375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63C9180-5709-4824-A512-73C9F92909FC}">
      <dsp:nvSpPr>
        <dsp:cNvPr id="0" name=""/>
        <dsp:cNvSpPr/>
      </dsp:nvSpPr>
      <dsp:spPr>
        <a:xfrm rot="10800000">
          <a:off x="3776484" y="2081942"/>
          <a:ext cx="676631" cy="588375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2F542-33AA-3643-80B8-17FB822F4B72}" type="datetimeFigureOut">
              <a:rPr lang="en-US" smtClean="0"/>
              <a:pPr/>
              <a:t>06/10/2014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69F54-0424-034F-AA20-C55B492C61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8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69F54-0424-034F-AA20-C55B492C61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47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Arial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69F54-0424-034F-AA20-C55B492C61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87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69F54-0424-034F-AA20-C55B492C61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36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9DA945D-76AE-AE4F-A2D2-DE6CB8729034}" type="slidenum">
              <a:rPr lang="en-US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/>
              <a:t>The series is funded by the Scottish Universities Insight Institute and the programme team behind it are.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97CDE0-B3B9-EB48-8D69-CFFBA00B9A1A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69F54-0424-034F-AA20-C55B492C61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44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455746">
              <a:spcBef>
                <a:spcPct val="0"/>
              </a:spcBef>
            </a:pPr>
            <a:r>
              <a:rPr lang="en-US" dirty="0"/>
              <a:t>The overall theme of this series is to bring together the concept of </a:t>
            </a:r>
            <a:r>
              <a:rPr lang="en-US" dirty="0" err="1"/>
              <a:t>intersectionality</a:t>
            </a:r>
            <a:r>
              <a:rPr lang="en-US" dirty="0"/>
              <a:t> with the childhood studies and</a:t>
            </a:r>
            <a:r>
              <a:rPr lang="en-US" dirty="0" smtClean="0"/>
              <a:t> children's </a:t>
            </a:r>
            <a:r>
              <a:rPr lang="en-US" dirty="0"/>
              <a:t>rights field for understanding children and young peoples identities and experiences of</a:t>
            </a:r>
            <a:r>
              <a:rPr lang="en-US" dirty="0" smtClean="0"/>
              <a:t> inequalities </a:t>
            </a:r>
            <a:r>
              <a:rPr lang="en-US" dirty="0"/>
              <a:t>, in Scotland and beyond.</a:t>
            </a:r>
          </a:p>
          <a:p>
            <a:pPr defTabSz="455746">
              <a:spcBef>
                <a:spcPct val="0"/>
              </a:spcBef>
            </a:pPr>
            <a:endParaRPr lang="en-US" dirty="0"/>
          </a:p>
          <a:p>
            <a:pPr defTabSz="455746">
              <a:spcBef>
                <a:spcPct val="0"/>
              </a:spcBef>
            </a:pPr>
            <a:r>
              <a:rPr lang="en-US" dirty="0"/>
              <a:t>One of our aims is also to bring together practitioners, policy makers and researchers, and I think we’ve got a good mix in the room again today. We hope that this we can share our experiences and ideas and that hopefully we can create a network to take these issues further, and to put them on the agenda.</a:t>
            </a:r>
          </a:p>
          <a:p>
            <a:pPr defTabSz="455746">
              <a:spcBef>
                <a:spcPct val="0"/>
              </a:spcBef>
            </a:pPr>
            <a:endParaRPr lang="en-GB" dirty="0"/>
          </a:p>
          <a:p>
            <a:pPr defTabSz="455746">
              <a:spcBef>
                <a:spcPct val="0"/>
              </a:spcBef>
            </a:pPr>
            <a:endParaRPr lang="en-GB" dirty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F23142-A13F-2841-A043-A194C464B84A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455746">
              <a:spcBef>
                <a:spcPct val="0"/>
              </a:spcBef>
            </a:pPr>
            <a:endParaRPr lang="en-GB" dirty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F23142-A13F-2841-A043-A194C464B84A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defTabSz="455746">
              <a:spcBef>
                <a:spcPct val="0"/>
              </a:spcBef>
            </a:pPr>
            <a:endParaRPr lang="en-GB" dirty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F23142-A13F-2841-A043-A194C464B84A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69F54-0424-034F-AA20-C55B492C61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16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69F54-0424-034F-AA20-C55B492C617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68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69F54-0424-034F-AA20-C55B492C617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76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31D-1769-AE44-88DC-74042BE93CD5}" type="datetimeFigureOut">
              <a:rPr lang="en-US" smtClean="0"/>
              <a:pPr/>
              <a:t>06/10/2014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62F9-BCC6-7C46-B96D-8EA5947E6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31D-1769-AE44-88DC-74042BE93CD5}" type="datetimeFigureOut">
              <a:rPr lang="en-US" smtClean="0"/>
              <a:pPr/>
              <a:t>06/10/2014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62F9-BCC6-7C46-B96D-8EA5947E6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31D-1769-AE44-88DC-74042BE93CD5}" type="datetimeFigureOut">
              <a:rPr lang="en-US" smtClean="0"/>
              <a:pPr/>
              <a:t>06/10/2014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62F9-BCC6-7C46-B96D-8EA5947E6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31D-1769-AE44-88DC-74042BE93CD5}" type="datetimeFigureOut">
              <a:rPr lang="en-US" smtClean="0"/>
              <a:pPr/>
              <a:t>06/10/2014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62F9-BCC6-7C46-B96D-8EA5947E6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31D-1769-AE44-88DC-74042BE93CD5}" type="datetimeFigureOut">
              <a:rPr lang="en-US" smtClean="0"/>
              <a:pPr/>
              <a:t>06/10/2014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62F9-BCC6-7C46-B96D-8EA5947E6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31D-1769-AE44-88DC-74042BE93CD5}" type="datetimeFigureOut">
              <a:rPr lang="en-US" smtClean="0"/>
              <a:pPr/>
              <a:t>06/10/2014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62F9-BCC6-7C46-B96D-8EA5947E6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31D-1769-AE44-88DC-74042BE93CD5}" type="datetimeFigureOut">
              <a:rPr lang="en-US" smtClean="0"/>
              <a:pPr/>
              <a:t>06/10/2014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62F9-BCC6-7C46-B96D-8EA5947E6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31D-1769-AE44-88DC-74042BE93CD5}" type="datetimeFigureOut">
              <a:rPr lang="en-US" smtClean="0"/>
              <a:pPr/>
              <a:t>06/10/2014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62F9-BCC6-7C46-B96D-8EA5947E6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31D-1769-AE44-88DC-74042BE93CD5}" type="datetimeFigureOut">
              <a:rPr lang="en-US" smtClean="0"/>
              <a:pPr/>
              <a:t>06/10/2014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62F9-BCC6-7C46-B96D-8EA5947E6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31D-1769-AE44-88DC-74042BE93CD5}" type="datetimeFigureOut">
              <a:rPr lang="en-US" smtClean="0"/>
              <a:pPr/>
              <a:t>06/10/2014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62F9-BCC6-7C46-B96D-8EA5947E6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9231D-1769-AE44-88DC-74042BE93CD5}" type="datetimeFigureOut">
              <a:rPr lang="en-US" smtClean="0"/>
              <a:pPr/>
              <a:t>06/10/2014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62F9-BCC6-7C46-B96D-8EA5947E6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9231D-1769-AE44-88DC-74042BE93CD5}" type="datetimeFigureOut">
              <a:rPr lang="en-US" smtClean="0"/>
              <a:pPr/>
              <a:t>06/10/2014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362F9-BCC6-7C46-B96D-8EA5947E6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emf"/><Relationship Id="rId6" Type="http://schemas.openxmlformats.org/officeDocument/2006/relationships/image" Target="../media/image4.jpeg"/><Relationship Id="rId7" Type="http://schemas.openxmlformats.org/officeDocument/2006/relationships/image" Target="../media/image5.emf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eg"/><Relationship Id="rId1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3.emf"/><Relationship Id="rId9" Type="http://schemas.openxmlformats.org/officeDocument/2006/relationships/image" Target="../media/image4.jpeg"/><Relationship Id="rId10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592" y="304873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SUII Seminar Series 2013-2014:</a:t>
            </a:r>
            <a:br>
              <a:rPr lang="en-US" b="1" dirty="0" smtClean="0"/>
            </a:br>
            <a:r>
              <a:rPr lang="en-US" sz="2200" dirty="0" smtClean="0"/>
              <a:t>Children’s rights, social justice and social identities in Scotland: Intersections in research, policy and practice</a:t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4018" y="2781880"/>
            <a:ext cx="6861993" cy="2831515"/>
          </a:xfrm>
        </p:spPr>
        <p:txBody>
          <a:bodyPr>
            <a:normAutofit fontScale="92500" lnSpcReduction="20000"/>
          </a:bodyPr>
          <a:lstStyle/>
          <a:p>
            <a:r>
              <a:rPr lang="en-US" sz="3027" b="1" dirty="0" smtClean="0">
                <a:solidFill>
                  <a:srgbClr val="000090"/>
                </a:solidFill>
              </a:rPr>
              <a:t>Seminar 4</a:t>
            </a:r>
          </a:p>
          <a:p>
            <a:endParaRPr lang="en-US" sz="2400" b="1" dirty="0" smtClean="0">
              <a:solidFill>
                <a:srgbClr val="000090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Children’s rights, social justice and </a:t>
            </a:r>
            <a:r>
              <a:rPr lang="en-GB" b="1" dirty="0" err="1" smtClean="0">
                <a:solidFill>
                  <a:schemeClr val="tx1"/>
                </a:solidFill>
              </a:rPr>
              <a:t>intersectionality</a:t>
            </a:r>
            <a:r>
              <a:rPr lang="en-GB" b="1" dirty="0" smtClean="0">
                <a:solidFill>
                  <a:schemeClr val="tx1"/>
                </a:solidFill>
              </a:rPr>
              <a:t>: Putting theory and policy into practice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3027" dirty="0" smtClean="0">
                <a:solidFill>
                  <a:schemeClr val="tx1"/>
                </a:solidFill>
              </a:rPr>
              <a:t>2</a:t>
            </a:r>
            <a:r>
              <a:rPr lang="en-US" sz="3027" baseline="30000" dirty="0" smtClean="0">
                <a:solidFill>
                  <a:schemeClr val="tx1"/>
                </a:solidFill>
              </a:rPr>
              <a:t>nd</a:t>
            </a:r>
            <a:r>
              <a:rPr lang="en-US" sz="3027" dirty="0" smtClean="0">
                <a:solidFill>
                  <a:schemeClr val="tx1"/>
                </a:solidFill>
              </a:rPr>
              <a:t> October 2014 </a:t>
            </a:r>
          </a:p>
          <a:p>
            <a:endParaRPr lang="en-US" sz="2400" b="1" dirty="0" smtClean="0">
              <a:solidFill>
                <a:srgbClr val="000090"/>
              </a:solidFill>
            </a:endParaRPr>
          </a:p>
          <a:p>
            <a:endParaRPr lang="en-US" sz="2400" b="1" dirty="0">
              <a:solidFill>
                <a:srgbClr val="000090"/>
              </a:solidFill>
            </a:endParaRPr>
          </a:p>
        </p:txBody>
      </p:sp>
      <p:pic>
        <p:nvPicPr>
          <p:cNvPr id="4" name="Picture 3" descr="SHRC 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876" y="5904009"/>
            <a:ext cx="1503008" cy="982800"/>
          </a:xfrm>
          <a:prstGeom prst="rect">
            <a:avLst/>
          </a:prstGeom>
        </p:spPr>
      </p:pic>
      <p:pic>
        <p:nvPicPr>
          <p:cNvPr id="5" name="Picture 4" descr="SCCYP_two_lines_wor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17" y="5794132"/>
            <a:ext cx="1829422" cy="991771"/>
          </a:xfrm>
          <a:prstGeom prst="rect">
            <a:avLst/>
          </a:prstGeom>
        </p:spPr>
      </p:pic>
      <p:pic>
        <p:nvPicPr>
          <p:cNvPr id="8" name="Picture 7" descr="Edinburgh if space limited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8800"/>
            <a:ext cx="1480876" cy="979200"/>
          </a:xfrm>
          <a:prstGeom prst="rect">
            <a:avLst/>
          </a:prstGeom>
        </p:spPr>
      </p:pic>
      <p:pic>
        <p:nvPicPr>
          <p:cNvPr id="9" name="Picture 8" descr="CERES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88" y="5878800"/>
            <a:ext cx="827708" cy="986400"/>
          </a:xfrm>
          <a:prstGeom prst="rect">
            <a:avLst/>
          </a:prstGeom>
        </p:spPr>
      </p:pic>
      <p:pic>
        <p:nvPicPr>
          <p:cNvPr id="10" name="Picture 9" descr="A4 and A5 HASS.pd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172" y="5871600"/>
            <a:ext cx="1038828" cy="986400"/>
          </a:xfrm>
          <a:prstGeom prst="rect">
            <a:avLst/>
          </a:prstGeom>
        </p:spPr>
      </p:pic>
      <p:pic>
        <p:nvPicPr>
          <p:cNvPr id="11" name="Picture 10" descr="suiilogo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004" y="5788703"/>
            <a:ext cx="2345572" cy="997200"/>
          </a:xfrm>
          <a:prstGeom prst="rect">
            <a:avLst/>
          </a:prstGeom>
        </p:spPr>
      </p:pic>
      <p:pic>
        <p:nvPicPr>
          <p:cNvPr id="14" name="Picture 13" descr="iStock_000008282227_Large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6403"/>
            <a:ext cx="9144000" cy="11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96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chemeClr val="accent1"/>
                  </a:solidFill>
                </a:ln>
                <a:solidFill>
                  <a:srgbClr val="0000FF"/>
                </a:solidFill>
              </a:rPr>
              <a:t>What did YOU learn from this process?</a:t>
            </a:r>
            <a:endParaRPr lang="en-US" dirty="0">
              <a:ln>
                <a:solidFill>
                  <a:schemeClr val="accent1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What are your final thoughts/reflections?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87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762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76092"/>
                </a:solidFill>
              </a:rPr>
              <a:t>What’s next? </a:t>
            </a:r>
            <a:endParaRPr lang="en-US" b="1" dirty="0">
              <a:solidFill>
                <a:srgbClr val="37609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2400"/>
            <a:ext cx="8229600" cy="51138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Our outputs </a:t>
            </a:r>
          </a:p>
          <a:p>
            <a:pPr lvl="1"/>
            <a:r>
              <a:rPr lang="en-US" sz="2400" b="1" dirty="0" smtClean="0"/>
              <a:t>Our website as a resource</a:t>
            </a:r>
            <a:r>
              <a:rPr lang="en-US" sz="2400" dirty="0" smtClean="0"/>
              <a:t>: video and audio podcasts, speakers’ presentations </a:t>
            </a:r>
          </a:p>
          <a:p>
            <a:pPr lvl="1"/>
            <a:r>
              <a:rPr lang="en-US" sz="2400" b="1" dirty="0" smtClean="0"/>
              <a:t>Academic work</a:t>
            </a:r>
            <a:r>
              <a:rPr lang="en-US" sz="2400" dirty="0" smtClean="0"/>
              <a:t>: special journal issue, book </a:t>
            </a:r>
          </a:p>
          <a:p>
            <a:pPr lvl="1"/>
            <a:r>
              <a:rPr lang="en-US" sz="2400" b="1" dirty="0" smtClean="0"/>
              <a:t>Public engagement work</a:t>
            </a:r>
            <a:r>
              <a:rPr lang="en-US" sz="2400" dirty="0" smtClean="0"/>
              <a:t>: briefing, twitter, informing policy documents e.g. Standard for Childhood Practice, integrated resources in teaching resources etc.</a:t>
            </a:r>
          </a:p>
          <a:p>
            <a:r>
              <a:rPr lang="en-US" sz="2800" dirty="0"/>
              <a:t> S</a:t>
            </a:r>
            <a:r>
              <a:rPr lang="en-US" sz="2800" dirty="0" smtClean="0"/>
              <a:t>ustaining dialogue and working with children’s and young people’s </a:t>
            </a:r>
            <a:r>
              <a:rPr lang="en-US" sz="2800" dirty="0" err="1" smtClean="0"/>
              <a:t>organisations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Sustaining the network e.g. email list, future conference?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0494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What’s next for you?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are you going to take things </a:t>
            </a:r>
            <a:r>
              <a:rPr lang="en-US" dirty="0" smtClean="0"/>
              <a:t>forward?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Please contact us if you want to develop future work on this topic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89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939800"/>
            <a:ext cx="8229600" cy="51863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dirty="0">
              <a:latin typeface="Calibri" charset="0"/>
              <a:ea typeface="MS PGothic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7197" y="2044005"/>
            <a:ext cx="365560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711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The Programme Team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5" descr="Edinburgh if space limited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49325" y="2849563"/>
            <a:ext cx="1473200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CERESLogo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700" y="1984375"/>
            <a:ext cx="9001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3" descr="SHRC Logo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99238" y="2000250"/>
            <a:ext cx="22256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SCCYP_two_lines_word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49325" y="5468938"/>
            <a:ext cx="2236788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A4 and A5 HASS.pd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78588" y="5346700"/>
            <a:ext cx="147637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5131"/>
          </a:xfrm>
        </p:spPr>
        <p:txBody>
          <a:bodyPr>
            <a:normAutofit/>
          </a:bodyPr>
          <a:lstStyle/>
          <a:p>
            <a:r>
              <a:rPr lang="en-US" dirty="0" smtClean="0"/>
              <a:t>Our aims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769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create </a:t>
            </a:r>
            <a:r>
              <a:rPr lang="en-US" b="1" dirty="0"/>
              <a:t>meaningful knowledge exchange</a:t>
            </a:r>
            <a:r>
              <a:rPr lang="en-US" dirty="0"/>
              <a:t> </a:t>
            </a:r>
            <a:r>
              <a:rPr lang="en-US" dirty="0" smtClean="0"/>
              <a:t>opportunities</a:t>
            </a:r>
          </a:p>
          <a:p>
            <a:endParaRPr lang="en-US" b="1" dirty="0" smtClean="0"/>
          </a:p>
          <a:p>
            <a:r>
              <a:rPr lang="en-US" dirty="0"/>
              <a:t>generate new knowledge and identify priorities for action</a:t>
            </a:r>
            <a:r>
              <a:rPr lang="en-US" dirty="0" smtClean="0"/>
              <a:t>  </a:t>
            </a:r>
            <a:r>
              <a:rPr lang="en-US" dirty="0"/>
              <a:t> </a:t>
            </a:r>
          </a:p>
          <a:p>
            <a:r>
              <a:rPr lang="en-US" dirty="0"/>
              <a:t>disseminate </a:t>
            </a:r>
            <a:r>
              <a:rPr lang="en-US" b="1" dirty="0"/>
              <a:t>innovative</a:t>
            </a:r>
            <a:r>
              <a:rPr lang="en-US" dirty="0"/>
              <a:t> research, policy and practice   </a:t>
            </a:r>
          </a:p>
          <a:p>
            <a:r>
              <a:rPr lang="en-US" dirty="0"/>
              <a:t>firmly put children and young people’s inequalities on the </a:t>
            </a:r>
            <a:r>
              <a:rPr lang="en-US" b="1" dirty="0"/>
              <a:t>agenda in research, policy and practice</a:t>
            </a:r>
            <a:endParaRPr lang="en-US" dirty="0"/>
          </a:p>
        </p:txBody>
      </p:sp>
      <p:pic>
        <p:nvPicPr>
          <p:cNvPr id="4" name="Picture 3" descr="iStock_000008282227_Lar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4022"/>
            <a:ext cx="9144000" cy="9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7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9747"/>
          </a:xfrm>
        </p:spPr>
        <p:txBody>
          <a:bodyPr/>
          <a:lstStyle/>
          <a:p>
            <a:r>
              <a:rPr lang="en-US" dirty="0" smtClean="0"/>
              <a:t>Our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4385"/>
            <a:ext cx="8229600" cy="4708525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en-US" sz="1800" dirty="0" smtClean="0"/>
              <a:t> </a:t>
            </a:r>
            <a:endParaRPr lang="en-US" sz="2000" dirty="0" smtClean="0"/>
          </a:p>
          <a:p>
            <a:pPr lvl="0"/>
            <a:r>
              <a:rPr lang="en-US" sz="2800" dirty="0" smtClean="0"/>
              <a:t>a </a:t>
            </a:r>
            <a:r>
              <a:rPr lang="en-US" sz="2800" b="1" dirty="0" smtClean="0"/>
              <a:t>greater awareness </a:t>
            </a:r>
            <a:r>
              <a:rPr lang="en-US" sz="2800" dirty="0" smtClean="0"/>
              <a:t>of childhood inequalities and equitable practice</a:t>
            </a:r>
          </a:p>
          <a:p>
            <a:pPr marL="0" lvl="0" indent="0">
              <a:buNone/>
            </a:pP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b="1" dirty="0" smtClean="0"/>
              <a:t>a fuller understanding </a:t>
            </a:r>
            <a:r>
              <a:rPr lang="en-US" sz="2800" dirty="0" smtClean="0"/>
              <a:t>of the importance of </a:t>
            </a:r>
            <a:r>
              <a:rPr lang="en-US" sz="2800" dirty="0" err="1" smtClean="0"/>
              <a:t>intersectionality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 </a:t>
            </a:r>
            <a:r>
              <a:rPr lang="en-US" sz="2800" b="1" dirty="0"/>
              <a:t>critical appreciation </a:t>
            </a:r>
            <a:r>
              <a:rPr lang="en-US" sz="2800" dirty="0"/>
              <a:t>of the connections between current </a:t>
            </a:r>
            <a:r>
              <a:rPr lang="en-US" sz="2800" dirty="0" smtClean="0"/>
              <a:t>policy, legislation and practice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an </a:t>
            </a:r>
            <a:r>
              <a:rPr lang="en-US" sz="2800" b="1" dirty="0"/>
              <a:t>understanding of ways of addressing </a:t>
            </a:r>
            <a:r>
              <a:rPr lang="en-US" sz="2800" dirty="0"/>
              <a:t>childhood inequalities and promoting a </a:t>
            </a:r>
            <a:r>
              <a:rPr lang="en-US" sz="2800" b="1" dirty="0"/>
              <a:t>fair society </a:t>
            </a:r>
            <a:r>
              <a:rPr lang="en-US" sz="2800" dirty="0"/>
              <a:t>in policy and practice by identifying strengths, potential gaps and ways forward </a:t>
            </a:r>
            <a:endParaRPr lang="en-US" sz="2800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 descr="iStock_000008282227_Lar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63"/>
            <a:ext cx="9144000" cy="73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0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192213" y="282575"/>
            <a:ext cx="7058025" cy="114300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8353425" cy="5105400"/>
          </a:xfrm>
        </p:spPr>
        <p:txBody>
          <a:bodyPr vert="horz"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GB" sz="2000" dirty="0"/>
              <a:t> </a:t>
            </a:r>
            <a:r>
              <a:rPr lang="en-GB" sz="2200" b="1" dirty="0">
                <a:solidFill>
                  <a:srgbClr val="FF0000"/>
                </a:solidFill>
              </a:rPr>
              <a:t>Seminar 1</a:t>
            </a:r>
            <a:r>
              <a:rPr lang="en-GB" sz="2200" b="1" dirty="0">
                <a:solidFill>
                  <a:srgbClr val="595959"/>
                </a:solidFill>
              </a:rPr>
              <a:t>: </a:t>
            </a:r>
            <a:r>
              <a:rPr lang="en-GB" sz="2200" b="1" dirty="0"/>
              <a:t>2 December 2013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200" dirty="0"/>
              <a:t>Intersecting Childhood Identities, Inequalities and Rights: Unpacking concepts and exploring implications</a:t>
            </a:r>
            <a:endParaRPr lang="en-GB" sz="2200" b="1" dirty="0">
              <a:solidFill>
                <a:srgbClr val="595959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GB" sz="2200" dirty="0"/>
              <a:t> 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GB" sz="2200" b="1" dirty="0">
                <a:solidFill>
                  <a:srgbClr val="F79646"/>
                </a:solidFill>
              </a:rPr>
              <a:t>Seminar 2: </a:t>
            </a:r>
            <a:r>
              <a:rPr lang="en-GB" sz="2200" b="1" dirty="0"/>
              <a:t>20 March 2014</a:t>
            </a:r>
            <a:endParaRPr lang="en-GB" sz="2200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GB" sz="2200" dirty="0"/>
              <a:t>Children and young people’s views on and experiences of intersecting identities and inequalities: facilitating participation and extending the dialogue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GB" sz="2200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GB" sz="2200" b="1" dirty="0">
                <a:solidFill>
                  <a:srgbClr val="9BBB59"/>
                </a:solidFill>
              </a:rPr>
              <a:t>Seminar 3: </a:t>
            </a:r>
            <a:r>
              <a:rPr lang="en-GB" sz="2200" b="1" dirty="0"/>
              <a:t>23 June 2014</a:t>
            </a:r>
            <a:endParaRPr lang="en-GB" sz="2200" dirty="0"/>
          </a:p>
          <a:p>
            <a:pPr marL="0" indent="0">
              <a:buFont typeface="Arial" charset="0"/>
              <a:buNone/>
            </a:pPr>
            <a:r>
              <a:rPr lang="en-US" sz="2200" dirty="0"/>
              <a:t>Intersecting childhood identities, inequalities and social justice: </a:t>
            </a:r>
            <a:r>
              <a:rPr lang="en-US" sz="2200" dirty="0" err="1"/>
              <a:t>intersectionality</a:t>
            </a:r>
            <a:r>
              <a:rPr lang="en-US" sz="2200" dirty="0"/>
              <a:t>, methods and research</a:t>
            </a:r>
            <a:endParaRPr lang="en-GB" sz="2200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GB" sz="2200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GB" sz="2200" b="1" dirty="0">
                <a:solidFill>
                  <a:srgbClr val="0000FF"/>
                </a:solidFill>
              </a:rPr>
              <a:t>Seminar 4: </a:t>
            </a:r>
            <a:r>
              <a:rPr lang="en-GB" sz="2200" b="1" dirty="0"/>
              <a:t>2 October </a:t>
            </a:r>
            <a:r>
              <a:rPr lang="en-GB" sz="2200" b="1" dirty="0" smtClean="0"/>
              <a:t>2014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GB" sz="2200" dirty="0" smtClean="0"/>
              <a:t>Intersectional childhoods: Practical applications across practice, policy and research.</a:t>
            </a:r>
          </a:p>
        </p:txBody>
      </p:sp>
      <p:pic>
        <p:nvPicPr>
          <p:cNvPr id="4100" name="Picture 3" descr="iStock_000008282227_Lar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274638"/>
            <a:ext cx="8543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708025" y="539750"/>
            <a:ext cx="7577138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         </a:t>
            </a:r>
            <a:r>
              <a:rPr lang="en-US" sz="3600" b="1" dirty="0"/>
              <a:t>The seminar series 2013-2014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192213" y="282575"/>
            <a:ext cx="7058025" cy="114300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543050"/>
            <a:ext cx="8353425" cy="51054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</a:pPr>
            <a:r>
              <a:rPr lang="en-GB" dirty="0" smtClean="0"/>
              <a:t> Innovative examples of good practice with children &amp; young people in ‘single categories’</a:t>
            </a:r>
          </a:p>
          <a:p>
            <a:pPr marL="400050" lvl="1" indent="0">
              <a:lnSpc>
                <a:spcPct val="80000"/>
              </a:lnSpc>
            </a:pPr>
            <a:r>
              <a:rPr lang="en-GB" dirty="0" smtClean="0"/>
              <a:t>children in care, children with disabilities, children living in poverty</a:t>
            </a:r>
          </a:p>
          <a:p>
            <a:pPr marL="400050" lvl="1" indent="0">
              <a:lnSpc>
                <a:spcPct val="80000"/>
              </a:lnSpc>
              <a:buNone/>
            </a:pPr>
            <a:endParaRPr lang="en-GB" dirty="0" smtClean="0"/>
          </a:p>
          <a:p>
            <a:pPr marL="0" indent="0">
              <a:lnSpc>
                <a:spcPct val="80000"/>
              </a:lnSpc>
            </a:pPr>
            <a:r>
              <a:rPr lang="en-GB" dirty="0" smtClean="0"/>
              <a:t> Our concern is how to recognise and take action on children’s &amp; young people’s complex identities and inequalities</a:t>
            </a:r>
          </a:p>
          <a:p>
            <a:pPr marL="0" indent="0">
              <a:lnSpc>
                <a:spcPct val="80000"/>
              </a:lnSpc>
              <a:buNone/>
            </a:pPr>
            <a:endParaRPr lang="en-GB" dirty="0" smtClean="0"/>
          </a:p>
          <a:p>
            <a:pPr marL="0" indent="0">
              <a:lnSpc>
                <a:spcPct val="80000"/>
              </a:lnSpc>
            </a:pPr>
            <a:r>
              <a:rPr lang="en-GB" dirty="0" smtClean="0"/>
              <a:t> How to develop intersectional approaches that make a difference in the lives of children &amp; young people </a:t>
            </a:r>
            <a:endParaRPr lang="en-GB" dirty="0"/>
          </a:p>
        </p:txBody>
      </p:sp>
      <p:pic>
        <p:nvPicPr>
          <p:cNvPr id="4100" name="Picture 3" descr="iStock_000008282227_Lar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274638"/>
            <a:ext cx="8543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708025" y="539749"/>
            <a:ext cx="7577138" cy="5847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        </a:t>
            </a:r>
            <a:r>
              <a:rPr lang="en-US" sz="2000" b="1" dirty="0" smtClean="0"/>
              <a:t> </a:t>
            </a:r>
            <a:r>
              <a:rPr lang="en-US" sz="3200" b="1" dirty="0" smtClean="0"/>
              <a:t>Some Reflections on the </a:t>
            </a:r>
            <a:r>
              <a:rPr lang="en-US" sz="3200" b="1" dirty="0"/>
              <a:t>seminar </a:t>
            </a:r>
            <a:r>
              <a:rPr lang="en-US" sz="3200" b="1" dirty="0" smtClean="0"/>
              <a:t>series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192213" y="282575"/>
            <a:ext cx="7058025" cy="774064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348154"/>
            <a:ext cx="8353425" cy="530029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</a:pPr>
            <a:r>
              <a:rPr lang="en-GB" dirty="0" smtClean="0"/>
              <a:t> </a:t>
            </a:r>
            <a:r>
              <a:rPr lang="en-US" sz="2800" b="1" dirty="0"/>
              <a:t>What does an intersectional social justice approach look like </a:t>
            </a:r>
            <a:r>
              <a:rPr lang="en-US" sz="2800" dirty="0"/>
              <a:t>in practice and policy?</a:t>
            </a:r>
            <a:r>
              <a:rPr lang="en-US" sz="2800" dirty="0" smtClean="0"/>
              <a:t>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80000"/>
              </a:lnSpc>
            </a:pPr>
            <a:r>
              <a:rPr lang="en-US" sz="2800" dirty="0" smtClean="0"/>
              <a:t> </a:t>
            </a:r>
            <a:r>
              <a:rPr lang="en-US" sz="2800" b="1" dirty="0" smtClean="0"/>
              <a:t>What </a:t>
            </a:r>
            <a:r>
              <a:rPr lang="en-US" sz="2800" b="1" dirty="0"/>
              <a:t>are the dilemmas</a:t>
            </a:r>
            <a:r>
              <a:rPr lang="en-US" sz="2800" dirty="0"/>
              <a:t>, gaps and ways forward while adopting an intersectional social justice approach?</a:t>
            </a:r>
            <a:r>
              <a:rPr lang="en-US" sz="2800" dirty="0" smtClean="0"/>
              <a:t>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80000"/>
              </a:lnSpc>
            </a:pPr>
            <a:r>
              <a:rPr lang="en-US" sz="2800" dirty="0" smtClean="0"/>
              <a:t> What changes can be made in policy and practice to effectively </a:t>
            </a:r>
            <a:r>
              <a:rPr lang="en-US" sz="2800" b="1" dirty="0" smtClean="0"/>
              <a:t>promote social justice for children and young people</a:t>
            </a:r>
            <a:r>
              <a:rPr lang="en-US" sz="2800" dirty="0" smtClean="0"/>
              <a:t>?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80000"/>
              </a:lnSpc>
            </a:pPr>
            <a:r>
              <a:rPr lang="en-US" sz="2800" dirty="0" smtClean="0"/>
              <a:t> </a:t>
            </a:r>
            <a:r>
              <a:rPr lang="en-US" sz="2800" b="1" dirty="0" smtClean="0"/>
              <a:t>Are there any specific policy/practical tips </a:t>
            </a:r>
            <a:r>
              <a:rPr lang="en-US" sz="2800" dirty="0" smtClean="0"/>
              <a:t>while adopting an intersectional approach?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/>
              <a:t> </a:t>
            </a:r>
          </a:p>
          <a:p>
            <a:pPr marL="0" indent="0">
              <a:lnSpc>
                <a:spcPct val="80000"/>
              </a:lnSpc>
            </a:pPr>
            <a:r>
              <a:rPr lang="en-US" sz="2800" dirty="0" smtClean="0"/>
              <a:t> How can we find fruitful and sustainable ways of collaboration between research, policy and practice and </a:t>
            </a:r>
            <a:r>
              <a:rPr lang="en-US" sz="2800" b="1" dirty="0" smtClean="0"/>
              <a:t>ensure effective interagency/inter-professional work</a:t>
            </a:r>
            <a:r>
              <a:rPr lang="en-US" sz="2800" dirty="0" smtClean="0"/>
              <a:t>?</a:t>
            </a:r>
            <a:endParaRPr lang="en-GB" sz="2800" dirty="0"/>
          </a:p>
        </p:txBody>
      </p:sp>
      <p:pic>
        <p:nvPicPr>
          <p:cNvPr id="4100" name="Picture 3" descr="iStock_000008282227_Lar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274638"/>
            <a:ext cx="8543925" cy="91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708025" y="410308"/>
            <a:ext cx="7577138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        </a:t>
            </a:r>
            <a:r>
              <a:rPr lang="en-US" sz="2000" b="1" dirty="0" smtClean="0"/>
              <a:t> </a:t>
            </a:r>
            <a:r>
              <a:rPr lang="en-US" sz="3600" b="1" dirty="0" smtClean="0"/>
              <a:t>Today: Seminar 4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9692" y="0"/>
            <a:ext cx="5038676" cy="654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What we learned from this process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Benefits and challenges of using the concept of intersectionality </a:t>
            </a:r>
          </a:p>
          <a:p>
            <a:pPr lvl="1"/>
            <a:r>
              <a:rPr lang="en-US" sz="2000" dirty="0" err="1" smtClean="0"/>
              <a:t>intersectionality</a:t>
            </a:r>
            <a:r>
              <a:rPr lang="en-US" sz="2000" dirty="0" smtClean="0"/>
              <a:t> </a:t>
            </a:r>
            <a:r>
              <a:rPr lang="en-US" sz="2000" dirty="0"/>
              <a:t>– a term with complex historical weight and </a:t>
            </a:r>
            <a:r>
              <a:rPr lang="en-US" sz="2000" dirty="0" smtClean="0"/>
              <a:t>meaning</a:t>
            </a:r>
          </a:p>
          <a:p>
            <a:pPr lvl="1"/>
            <a:r>
              <a:rPr lang="en-US" sz="2000" dirty="0" smtClean="0"/>
              <a:t>opens </a:t>
            </a:r>
            <a:r>
              <a:rPr lang="en-US" sz="2000" dirty="0"/>
              <a:t>up </a:t>
            </a:r>
            <a:r>
              <a:rPr lang="en-US" sz="2000" dirty="0" smtClean="0"/>
              <a:t>discussions about </a:t>
            </a:r>
            <a:r>
              <a:rPr lang="en-US" sz="2000" dirty="0"/>
              <a:t>the nature of identities and inequalities, and the language we use to talk about </a:t>
            </a:r>
            <a:r>
              <a:rPr lang="en-US" sz="2000" dirty="0" smtClean="0"/>
              <a:t>them</a:t>
            </a:r>
          </a:p>
          <a:p>
            <a:pPr lvl="1"/>
            <a:r>
              <a:rPr lang="en-US" sz="2000" dirty="0"/>
              <a:t>questioning simplistic distinctions</a:t>
            </a:r>
          </a:p>
          <a:p>
            <a:pPr lvl="1"/>
            <a:r>
              <a:rPr lang="en-US" sz="2000" dirty="0"/>
              <a:t>drawing attention to dynamics of power</a:t>
            </a:r>
            <a:endParaRPr lang="en-US" sz="2000" dirty="0" smtClean="0"/>
          </a:p>
          <a:p>
            <a:r>
              <a:rPr lang="en-US" sz="2400" dirty="0" smtClean="0"/>
              <a:t>Re-enforced our belief in children as active and competent agents</a:t>
            </a:r>
          </a:p>
          <a:p>
            <a:pPr lvl="1"/>
            <a:r>
              <a:rPr lang="en-US" sz="2000" dirty="0" smtClean="0"/>
              <a:t>engage with complex terms like </a:t>
            </a:r>
            <a:r>
              <a:rPr lang="en-US" sz="2000" dirty="0" err="1" smtClean="0"/>
              <a:t>intersectionality</a:t>
            </a:r>
            <a:endParaRPr lang="en-US" sz="2000" dirty="0" smtClean="0"/>
          </a:p>
          <a:p>
            <a:pPr lvl="1"/>
            <a:r>
              <a:rPr lang="en-US" sz="2000" dirty="0" smtClean="0"/>
              <a:t>importance of dialogue between adults and children</a:t>
            </a:r>
          </a:p>
        </p:txBody>
      </p:sp>
    </p:spTree>
    <p:extLst>
      <p:ext uri="{BB962C8B-B14F-4D97-AF65-F5344CB8AC3E}">
        <p14:creationId xmlns:p14="http://schemas.microsoft.com/office/powerpoint/2010/main" val="1404404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655</Words>
  <Application>Microsoft Macintosh PowerPoint</Application>
  <PresentationFormat>On-screen Show (4:3)</PresentationFormat>
  <Paragraphs>106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SUII Seminar Series 2013-2014: Children’s rights, social justice and social identities in Scotland: Intersections in research, policy and practice </vt:lpstr>
      <vt:lpstr>The Programme Team</vt:lpstr>
      <vt:lpstr>Our aims and objectives</vt:lpstr>
      <vt:lpstr>Our outcomes</vt:lpstr>
      <vt:lpstr>PowerPoint Presentation</vt:lpstr>
      <vt:lpstr>PowerPoint Presentation</vt:lpstr>
      <vt:lpstr>PowerPoint Presentation</vt:lpstr>
      <vt:lpstr>PowerPoint Presentation</vt:lpstr>
      <vt:lpstr> What we learned from this process </vt:lpstr>
      <vt:lpstr>What did YOU learn from this process?</vt:lpstr>
      <vt:lpstr>What’s next? </vt:lpstr>
      <vt:lpstr>What’s next for you?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SUII Seminar Series 2013-2014: Children’s rights, social justice and social identities in Scotland: Intersections in research, policy and practice</dc:title>
  <dc:creator>Akwugo Emejulu</dc:creator>
  <cp:lastModifiedBy>Konstantoni Kristina</cp:lastModifiedBy>
  <cp:revision>63</cp:revision>
  <dcterms:created xsi:type="dcterms:W3CDTF">2014-10-01T16:15:52Z</dcterms:created>
  <dcterms:modified xsi:type="dcterms:W3CDTF">2014-10-06T16:31:39Z</dcterms:modified>
</cp:coreProperties>
</file>